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Lora" pitchFamily="2" charset="0"/>
      <p:regular r:id="rId14"/>
      <p:bold r:id="rId15"/>
    </p:embeddedFont>
    <p:embeddedFont>
      <p:font typeface="Source Sans 3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21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206" y="2325058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BlockFund: Decentralised Blockchain Crowdfunding Management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44206" y="5132857"/>
            <a:ext cx="4129131" cy="1747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Presented by: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Devashree Pundlik (4R-03)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Shantanu Dongare (4R-66)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Shivam Gahale (4R-67)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Sarthak Deshmukh (4R-65)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302805" y="738023"/>
            <a:ext cx="690995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Shri Sant Gajanan Maharaj College of Engineering, </a:t>
            </a:r>
            <a:r>
              <a:rPr lang="en-US" sz="1850" dirty="0" err="1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Shegaon</a:t>
            </a:r>
            <a:endParaRPr lang="en-US" sz="1850" dirty="0">
              <a:solidFill>
                <a:srgbClr val="3A3630"/>
              </a:solidFill>
              <a:latin typeface="Source Sans 3" pitchFamily="34" charset="0"/>
              <a:ea typeface="Source Sans 3" pitchFamily="34" charset="-122"/>
              <a:cs typeface="Source Sans 3" pitchFamily="34" charset="-120"/>
            </a:endParaRPr>
          </a:p>
          <a:p>
            <a:pPr algn="ctr">
              <a:lnSpc>
                <a:spcPts val="3000"/>
              </a:lnSpc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Department of Computer Science and Engineering</a:t>
            </a:r>
          </a:p>
          <a:p>
            <a:pPr algn="ctr">
              <a:lnSpc>
                <a:spcPts val="3000"/>
              </a:lnSpc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</a:rPr>
              <a:t>2025-2026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44205" y="730006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Subject Incharge: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Dr. N. M. Kandoi</a:t>
            </a:r>
            <a:endParaRPr lang="en-US" sz="1850" dirty="0"/>
          </a:p>
        </p:txBody>
      </p:sp>
      <p:pic>
        <p:nvPicPr>
          <p:cNvPr id="7" name="Picture 2" descr="C:\Users\Swapn\Desktop\ssgmce.png">
            <a:extLst>
              <a:ext uri="{FF2B5EF4-FFF2-40B4-BE49-F238E27FC236}">
                <a16:creationId xmlns:a16="http://schemas.microsoft.com/office/drawing/2014/main" id="{3CBEE68A-BBFF-F3FC-39E7-9CC69F4F6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34" y="738024"/>
            <a:ext cx="1155618" cy="93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2838" y="630793"/>
            <a:ext cx="5397579" cy="674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02838" y="1764149"/>
            <a:ext cx="13024723" cy="1101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BlockFund represents a </a:t>
            </a:r>
            <a:r>
              <a:rPr lang="en-US" sz="18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paradigm shift in crowdfunding</a:t>
            </a: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leveraging blockchain technology to create a truly decentralised, transparent, and secure ecosystem. By eliminating intermediaries and automating fund management through smart contracts, we empower creators and backers to connect directly with complete confidence.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802838" y="3123367"/>
            <a:ext cx="13024723" cy="1483281"/>
          </a:xfrm>
          <a:prstGeom prst="roundRect">
            <a:avLst>
              <a:gd name="adj" fmla="val 2320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82" y="3016210"/>
            <a:ext cx="275273" cy="27527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9445" y="4438531"/>
            <a:ext cx="275273" cy="27527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77409" y="3497937"/>
            <a:ext cx="12275582" cy="734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i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"Transforming crowdfunding through cryptographic security, automated transparency, and verifiable accountability—BlockFund builds the foundation for trust in the decentralised economy."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6200417" y="6120364"/>
            <a:ext cx="4318040" cy="539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endParaRPr lang="en-US" sz="4400" dirty="0"/>
          </a:p>
        </p:txBody>
      </p:sp>
      <p:sp>
        <p:nvSpPr>
          <p:cNvPr id="10" name="Text 6"/>
          <p:cNvSpPr/>
          <p:nvPr/>
        </p:nvSpPr>
        <p:spPr>
          <a:xfrm>
            <a:off x="802838" y="6243280"/>
            <a:ext cx="13024723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802838" y="6868358"/>
            <a:ext cx="13024723" cy="734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CEC9E1-5DE2-AA6B-0007-13C979672D4B}"/>
              </a:ext>
            </a:extLst>
          </p:cNvPr>
          <p:cNvSpPr/>
          <p:nvPr/>
        </p:nvSpPr>
        <p:spPr>
          <a:xfrm>
            <a:off x="12593782" y="7419109"/>
            <a:ext cx="2036618" cy="720717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054BA2-6400-8A9E-50E7-9EC397240034}"/>
              </a:ext>
            </a:extLst>
          </p:cNvPr>
          <p:cNvSpPr txBox="1"/>
          <p:nvPr/>
        </p:nvSpPr>
        <p:spPr>
          <a:xfrm>
            <a:off x="4291445" y="3699173"/>
            <a:ext cx="7315200" cy="831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960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</a:t>
            </a:r>
            <a:endParaRPr lang="en-US" sz="96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12194E-BE06-B28D-E551-D4CE130B4888}"/>
              </a:ext>
            </a:extLst>
          </p:cNvPr>
          <p:cNvSpPr/>
          <p:nvPr/>
        </p:nvSpPr>
        <p:spPr>
          <a:xfrm>
            <a:off x="12593782" y="7419109"/>
            <a:ext cx="2036618" cy="720717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6456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087" y="575548"/>
            <a:ext cx="5222319" cy="614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Introducing BlockFund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217087" y="1502688"/>
            <a:ext cx="7682627" cy="1336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BlockFund is a </a:t>
            </a:r>
            <a:r>
              <a:rPr lang="en-US" sz="16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decentralised crowdfunding management system</a:t>
            </a: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that transforms how creators and backers connect. Built on blockchain principles, it provides an immutable record of all donations, eliminating fraud whilst automating fund release through intelligent smart contracts.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17087" y="3073837"/>
            <a:ext cx="3736896" cy="2352794"/>
          </a:xfrm>
          <a:prstGeom prst="roundRect">
            <a:avLst>
              <a:gd name="adj" fmla="val 1331"/>
            </a:avLst>
          </a:prstGeom>
          <a:solidFill>
            <a:srgbClr val="F3E7D4"/>
          </a:solidFill>
          <a:ln/>
        </p:spPr>
      </p:sp>
      <p:sp>
        <p:nvSpPr>
          <p:cNvPr id="6" name="Shape 3"/>
          <p:cNvSpPr/>
          <p:nvPr/>
        </p:nvSpPr>
        <p:spPr>
          <a:xfrm>
            <a:off x="6425803" y="3282553"/>
            <a:ext cx="626269" cy="626269"/>
          </a:xfrm>
          <a:prstGeom prst="roundRect">
            <a:avLst>
              <a:gd name="adj" fmla="val 14599295"/>
            </a:avLst>
          </a:prstGeom>
          <a:solidFill>
            <a:srgbClr val="38512F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968" y="3419475"/>
            <a:ext cx="281821" cy="35230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25803" y="4117538"/>
            <a:ext cx="2456140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SHA-256 Security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425803" y="4549735"/>
            <a:ext cx="3319462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Military-grade cryptographic hashing protects every transaction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10162699" y="3073837"/>
            <a:ext cx="3737015" cy="2352794"/>
          </a:xfrm>
          <a:prstGeom prst="roundRect">
            <a:avLst>
              <a:gd name="adj" fmla="val 1331"/>
            </a:avLst>
          </a:prstGeom>
          <a:solidFill>
            <a:srgbClr val="F3E7D4"/>
          </a:solidFill>
          <a:ln/>
        </p:spPr>
      </p:sp>
      <p:sp>
        <p:nvSpPr>
          <p:cNvPr id="11" name="Shape 7"/>
          <p:cNvSpPr/>
          <p:nvPr/>
        </p:nvSpPr>
        <p:spPr>
          <a:xfrm>
            <a:off x="10371415" y="3282553"/>
            <a:ext cx="626269" cy="626269"/>
          </a:xfrm>
          <a:prstGeom prst="roundRect">
            <a:avLst>
              <a:gd name="adj" fmla="val 14599295"/>
            </a:avLst>
          </a:prstGeom>
          <a:solidFill>
            <a:srgbClr val="38512F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3580" y="3419475"/>
            <a:ext cx="281821" cy="35230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71415" y="4117538"/>
            <a:ext cx="2456140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Proof-of-Work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10371415" y="4549735"/>
            <a:ext cx="3319582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Blockchain validation ensures data integrity across the network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6217087" y="5472059"/>
            <a:ext cx="7682627" cy="2181993"/>
          </a:xfrm>
          <a:prstGeom prst="roundRect">
            <a:avLst>
              <a:gd name="adj" fmla="val 1551"/>
            </a:avLst>
          </a:prstGeom>
          <a:solidFill>
            <a:srgbClr val="F3E7D4"/>
          </a:solidFill>
          <a:ln/>
        </p:spPr>
      </p:sp>
      <p:sp>
        <p:nvSpPr>
          <p:cNvPr id="16" name="Shape 11"/>
          <p:cNvSpPr/>
          <p:nvPr/>
        </p:nvSpPr>
        <p:spPr>
          <a:xfrm>
            <a:off x="6425803" y="5844064"/>
            <a:ext cx="626269" cy="626269"/>
          </a:xfrm>
          <a:prstGeom prst="roundRect">
            <a:avLst>
              <a:gd name="adj" fmla="val 14599295"/>
            </a:avLst>
          </a:prstGeom>
          <a:solidFill>
            <a:srgbClr val="38512F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7968" y="5980986"/>
            <a:ext cx="281821" cy="35230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425803" y="6679049"/>
            <a:ext cx="2456140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Flask Web Interface</a:t>
            </a:r>
            <a:endParaRPr lang="en-US" sz="1900" dirty="0"/>
          </a:p>
        </p:txBody>
      </p:sp>
      <p:sp>
        <p:nvSpPr>
          <p:cNvPr id="19" name="Text 13"/>
          <p:cNvSpPr/>
          <p:nvPr/>
        </p:nvSpPr>
        <p:spPr>
          <a:xfrm>
            <a:off x="6425803" y="7111246"/>
            <a:ext cx="7265194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Intuitive platform for seamless user experience</a:t>
            </a:r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D7DFD4-AFBD-705D-87EE-9E504DF1514A}"/>
              </a:ext>
            </a:extLst>
          </p:cNvPr>
          <p:cNvSpPr/>
          <p:nvPr/>
        </p:nvSpPr>
        <p:spPr>
          <a:xfrm>
            <a:off x="12827554" y="7699480"/>
            <a:ext cx="1802845" cy="485774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65960"/>
            <a:ext cx="113173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Challenge in Traditional Crowdfunding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68266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Current Pain Points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92989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Lack of transparency in fund utilisation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39662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 platform fees and intermediary costs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86334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Vulnerability to fraudulent campaigns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33007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Limited accountability for project milestones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79679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Trust issues between creators and backers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3268266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Solution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614761" y="3929896"/>
            <a:ext cx="61855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BlockFund leverages blockchain technology to eliminate intermediaries, ensure complete transparency, and automate fund management through smart contracts. Every transaction is publicly verifiable, immutable, and secured with cryptographic hashing.</a:t>
            </a:r>
            <a:endParaRPr lang="en-US" sz="18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D1EB86-E3F6-F607-74EE-B5C66408508D}"/>
              </a:ext>
            </a:extLst>
          </p:cNvPr>
          <p:cNvSpPr/>
          <p:nvPr/>
        </p:nvSpPr>
        <p:spPr>
          <a:xfrm>
            <a:off x="12593782" y="7419109"/>
            <a:ext cx="2036618" cy="720717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739" y="878205"/>
            <a:ext cx="3911322" cy="488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Objectives</a:t>
            </a:r>
            <a:endParaRPr lang="en-US" sz="3050" dirty="0"/>
          </a:p>
        </p:txBody>
      </p:sp>
      <p:sp>
        <p:nvSpPr>
          <p:cNvPr id="3" name="Shape 1"/>
          <p:cNvSpPr/>
          <p:nvPr/>
        </p:nvSpPr>
        <p:spPr>
          <a:xfrm>
            <a:off x="747951" y="1948815"/>
            <a:ext cx="166211" cy="747951"/>
          </a:xfrm>
          <a:prstGeom prst="roundRect">
            <a:avLst>
              <a:gd name="adj" fmla="val 15002"/>
            </a:avLst>
          </a:prstGeom>
          <a:solidFill>
            <a:srgbClr val="F3E7D4"/>
          </a:solidFill>
          <a:ln/>
        </p:spPr>
      </p:sp>
      <p:sp>
        <p:nvSpPr>
          <p:cNvPr id="4" name="Shape 2"/>
          <p:cNvSpPr/>
          <p:nvPr/>
        </p:nvSpPr>
        <p:spPr>
          <a:xfrm>
            <a:off x="581739" y="1839754"/>
            <a:ext cx="498634" cy="498634"/>
          </a:xfrm>
          <a:prstGeom prst="roundRect">
            <a:avLst>
              <a:gd name="adj" fmla="val 91690"/>
            </a:avLst>
          </a:prstGeom>
          <a:solidFill>
            <a:srgbClr val="F3E7D4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98" y="1933337"/>
            <a:ext cx="249317" cy="31158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46584" y="1865709"/>
            <a:ext cx="1955602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Ensure Transparency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246584" y="2209800"/>
            <a:ext cx="12802076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Every transaction recorded on a public blockchain, visible to all stakeholders. No hidden fees, no obscured fund movements—complete visibility from donation to deployment.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997268" y="3112413"/>
            <a:ext cx="166211" cy="747951"/>
          </a:xfrm>
          <a:prstGeom prst="roundRect">
            <a:avLst>
              <a:gd name="adj" fmla="val 15002"/>
            </a:avLst>
          </a:prstGeom>
          <a:solidFill>
            <a:srgbClr val="F3E7D4"/>
          </a:solidFill>
          <a:ln/>
        </p:spPr>
      </p:sp>
      <p:sp>
        <p:nvSpPr>
          <p:cNvPr id="9" name="Shape 6"/>
          <p:cNvSpPr/>
          <p:nvPr/>
        </p:nvSpPr>
        <p:spPr>
          <a:xfrm>
            <a:off x="831056" y="3003352"/>
            <a:ext cx="498634" cy="498634"/>
          </a:xfrm>
          <a:prstGeom prst="roundRect">
            <a:avLst>
              <a:gd name="adj" fmla="val 91690"/>
            </a:avLst>
          </a:prstGeom>
          <a:solidFill>
            <a:srgbClr val="F3E7D4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715" y="3096935"/>
            <a:ext cx="249317" cy="31158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495901" y="3029307"/>
            <a:ext cx="1955602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Enhance Security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1495901" y="3373398"/>
            <a:ext cx="12552759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SHA-256 cryptographic hashing and Proof-of-Work consensus mechanisms protect against tampering, fraud, and unauthorised access to campaign funds.</a:t>
            </a:r>
            <a:endParaRPr lang="en-US" sz="1300" dirty="0"/>
          </a:p>
        </p:txBody>
      </p:sp>
      <p:sp>
        <p:nvSpPr>
          <p:cNvPr id="13" name="Shape 9"/>
          <p:cNvSpPr/>
          <p:nvPr/>
        </p:nvSpPr>
        <p:spPr>
          <a:xfrm>
            <a:off x="1246584" y="4276011"/>
            <a:ext cx="166211" cy="747951"/>
          </a:xfrm>
          <a:prstGeom prst="roundRect">
            <a:avLst>
              <a:gd name="adj" fmla="val 15002"/>
            </a:avLst>
          </a:prstGeom>
          <a:solidFill>
            <a:srgbClr val="F3E7D4"/>
          </a:solidFill>
          <a:ln/>
        </p:spPr>
      </p:sp>
      <p:sp>
        <p:nvSpPr>
          <p:cNvPr id="14" name="Shape 10"/>
          <p:cNvSpPr/>
          <p:nvPr/>
        </p:nvSpPr>
        <p:spPr>
          <a:xfrm>
            <a:off x="1080373" y="4166949"/>
            <a:ext cx="498634" cy="498634"/>
          </a:xfrm>
          <a:prstGeom prst="roundRect">
            <a:avLst>
              <a:gd name="adj" fmla="val 91690"/>
            </a:avLst>
          </a:prstGeom>
          <a:solidFill>
            <a:srgbClr val="F3E7D4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032" y="4260533"/>
            <a:ext cx="249317" cy="31158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745218" y="4192905"/>
            <a:ext cx="2631638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Automate Fund Management</a:t>
            </a:r>
            <a:endParaRPr lang="en-US" sz="1500" dirty="0"/>
          </a:p>
        </p:txBody>
      </p:sp>
      <p:sp>
        <p:nvSpPr>
          <p:cNvPr id="17" name="Text 12"/>
          <p:cNvSpPr/>
          <p:nvPr/>
        </p:nvSpPr>
        <p:spPr>
          <a:xfrm>
            <a:off x="1745218" y="4536996"/>
            <a:ext cx="12303443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Smart contracts automatically release funds when milestones are met, or trigger refunds if goals aren't achieved—eliminating manual intervention and disputes.</a:t>
            </a:r>
            <a:endParaRPr lang="en-US" sz="1300" dirty="0"/>
          </a:p>
        </p:txBody>
      </p:sp>
      <p:sp>
        <p:nvSpPr>
          <p:cNvPr id="18" name="Shape 13"/>
          <p:cNvSpPr/>
          <p:nvPr/>
        </p:nvSpPr>
        <p:spPr>
          <a:xfrm>
            <a:off x="1495901" y="5439608"/>
            <a:ext cx="166211" cy="747951"/>
          </a:xfrm>
          <a:prstGeom prst="roundRect">
            <a:avLst>
              <a:gd name="adj" fmla="val 15002"/>
            </a:avLst>
          </a:prstGeom>
          <a:solidFill>
            <a:srgbClr val="F3E7D4"/>
          </a:solidFill>
          <a:ln/>
        </p:spPr>
      </p:sp>
      <p:sp>
        <p:nvSpPr>
          <p:cNvPr id="19" name="Shape 14"/>
          <p:cNvSpPr/>
          <p:nvPr/>
        </p:nvSpPr>
        <p:spPr>
          <a:xfrm>
            <a:off x="1329690" y="5330547"/>
            <a:ext cx="498634" cy="498634"/>
          </a:xfrm>
          <a:prstGeom prst="roundRect">
            <a:avLst>
              <a:gd name="adj" fmla="val 91690"/>
            </a:avLst>
          </a:prstGeom>
          <a:solidFill>
            <a:srgbClr val="F3E7D4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4348" y="5424130"/>
            <a:ext cx="249317" cy="31158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994535" y="5356503"/>
            <a:ext cx="2554129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Build Trust &amp; Accountability</a:t>
            </a:r>
            <a:endParaRPr lang="en-US" sz="1500" dirty="0"/>
          </a:p>
        </p:txBody>
      </p:sp>
      <p:sp>
        <p:nvSpPr>
          <p:cNvPr id="22" name="Text 16"/>
          <p:cNvSpPr/>
          <p:nvPr/>
        </p:nvSpPr>
        <p:spPr>
          <a:xfrm>
            <a:off x="1994535" y="5700593"/>
            <a:ext cx="12054126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Milestone-based funding with verifiable proof creates accountability. Backers track progress in real-time; creators maintain credibility through transparent delivery.</a:t>
            </a:r>
            <a:endParaRPr lang="en-US" sz="1300" dirty="0"/>
          </a:p>
        </p:txBody>
      </p:sp>
      <p:sp>
        <p:nvSpPr>
          <p:cNvPr id="23" name="Shape 17"/>
          <p:cNvSpPr/>
          <p:nvPr/>
        </p:nvSpPr>
        <p:spPr>
          <a:xfrm>
            <a:off x="1246584" y="6603206"/>
            <a:ext cx="166211" cy="747951"/>
          </a:xfrm>
          <a:prstGeom prst="roundRect">
            <a:avLst>
              <a:gd name="adj" fmla="val 15002"/>
            </a:avLst>
          </a:prstGeom>
          <a:solidFill>
            <a:srgbClr val="F3E7D4"/>
          </a:solidFill>
          <a:ln/>
        </p:spPr>
      </p:sp>
      <p:sp>
        <p:nvSpPr>
          <p:cNvPr id="24" name="Shape 18"/>
          <p:cNvSpPr/>
          <p:nvPr/>
        </p:nvSpPr>
        <p:spPr>
          <a:xfrm>
            <a:off x="1080373" y="6494145"/>
            <a:ext cx="498634" cy="498634"/>
          </a:xfrm>
          <a:prstGeom prst="roundRect">
            <a:avLst>
              <a:gd name="adj" fmla="val 91690"/>
            </a:avLst>
          </a:prstGeom>
          <a:solidFill>
            <a:srgbClr val="F3E7D4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032" y="6587728"/>
            <a:ext cx="249317" cy="311587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745218" y="6520101"/>
            <a:ext cx="2133957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User-Friendly Interface</a:t>
            </a:r>
            <a:endParaRPr lang="en-US" sz="1500" dirty="0"/>
          </a:p>
        </p:txBody>
      </p:sp>
      <p:sp>
        <p:nvSpPr>
          <p:cNvPr id="27" name="Text 20"/>
          <p:cNvSpPr/>
          <p:nvPr/>
        </p:nvSpPr>
        <p:spPr>
          <a:xfrm>
            <a:off x="1745218" y="6864191"/>
            <a:ext cx="12303443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Flask-powered web platform provides an accessible, intuitive experience—making blockchain technology simple for both technical and non-technical users.</a:t>
            </a:r>
            <a:endParaRPr lang="en-US" sz="13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26B9FBD-42A2-FD4F-A920-0E115E9C5550}"/>
              </a:ext>
            </a:extLst>
          </p:cNvPr>
          <p:cNvSpPr/>
          <p:nvPr/>
        </p:nvSpPr>
        <p:spPr>
          <a:xfrm>
            <a:off x="12479482" y="7419109"/>
            <a:ext cx="2036618" cy="720717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426" y="580192"/>
            <a:ext cx="5216485" cy="620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How BlockFund Works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26" y="1517213"/>
            <a:ext cx="1054894" cy="15338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04298" y="1728192"/>
            <a:ext cx="248233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Campaign Creation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04298" y="2165033"/>
            <a:ext cx="6401276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Creators define project goals, milestones, and funding targets on the platform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26" y="3051096"/>
            <a:ext cx="1054894" cy="15338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04298" y="3262074"/>
            <a:ext cx="248233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Transparent Backing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04298" y="3698915"/>
            <a:ext cx="6401276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Backers contribute funds, with each transaction recorded on the blockchain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26" y="4584978"/>
            <a:ext cx="1054894" cy="15338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04298" y="4795957"/>
            <a:ext cx="3007876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Smart Contract Execution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04298" y="5232797"/>
            <a:ext cx="6401276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Automated validation of milestones triggers fund release or refund mechanisms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26" y="6118860"/>
            <a:ext cx="1054894" cy="15338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04298" y="6329839"/>
            <a:ext cx="248233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Verifiable Outcomes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2004298" y="6766679"/>
            <a:ext cx="6401276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All stakeholders access immutable records of fund allocation and project progress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93890"/>
            <a:ext cx="633281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Real-World Applications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758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Startup Fundraising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571399"/>
            <a:ext cx="3014305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Emerging technology companies secure seed funding with complete transparency, building investor confidence through verifiable milestone achievements and automated fund distribution.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151233" y="3075861"/>
            <a:ext cx="28467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Non-Profit Donations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51233" y="3571399"/>
            <a:ext cx="3014305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Charitable organisations demonstrate accountability with real-time fund tracking, ensuring donors see exactly how their contributions create impact in communities worldwide.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464743" y="3075861"/>
            <a:ext cx="290869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Community Initiatives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64743" y="3571399"/>
            <a:ext cx="3014305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Local projects from neighbourhood improvements to social programmes gain credibility through transparent fund management and community-verifiable progress reporting.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0778252" y="30758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Global Crowdfunding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78252" y="3571399"/>
            <a:ext cx="3014424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Cross-border campaigns eliminate currency conversion concerns and international transfer fees whilst maintaining security and transparency across jurisdictions.</a:t>
            </a:r>
            <a:endParaRPr lang="en-US" sz="18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3C1969-EBDE-F662-7D48-CF55A4FDC59C}"/>
              </a:ext>
            </a:extLst>
          </p:cNvPr>
          <p:cNvSpPr/>
          <p:nvPr/>
        </p:nvSpPr>
        <p:spPr>
          <a:xfrm>
            <a:off x="12479482" y="7398327"/>
            <a:ext cx="2036618" cy="720717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5897" y="413861"/>
            <a:ext cx="3400901" cy="425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Technology Stack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505897" y="1218248"/>
            <a:ext cx="8030051" cy="1500307"/>
          </a:xfrm>
          <a:prstGeom prst="roundRect">
            <a:avLst>
              <a:gd name="adj" fmla="val 1445"/>
            </a:avLst>
          </a:prstGeom>
          <a:solidFill>
            <a:srgbClr val="FEF5E7"/>
          </a:solidFill>
          <a:ln w="15240">
            <a:solidFill>
              <a:srgbClr val="D9CD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21137" y="1233487"/>
            <a:ext cx="578168" cy="1469827"/>
          </a:xfrm>
          <a:prstGeom prst="roundRect">
            <a:avLst>
              <a:gd name="adj" fmla="val 587"/>
            </a:avLst>
          </a:prstGeom>
          <a:solidFill>
            <a:srgbClr val="F3E7D4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54" y="1832848"/>
            <a:ext cx="216813" cy="27098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43846" y="1378029"/>
            <a:ext cx="1768554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Backend Development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1243846" y="1735098"/>
            <a:ext cx="7276862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Python with Flask Framework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1243846" y="2096333"/>
            <a:ext cx="7276862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Lightweight, scalable web application framework handling routing, API endpoints, and business logic for blockchain operations.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505897" y="2863096"/>
            <a:ext cx="8030051" cy="1500307"/>
          </a:xfrm>
          <a:prstGeom prst="roundRect">
            <a:avLst>
              <a:gd name="adj" fmla="val 1445"/>
            </a:avLst>
          </a:prstGeom>
          <a:solidFill>
            <a:srgbClr val="FEF5E7"/>
          </a:solidFill>
          <a:ln w="15240">
            <a:solidFill>
              <a:srgbClr val="D9CDB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1137" y="2878336"/>
            <a:ext cx="578168" cy="1469827"/>
          </a:xfrm>
          <a:prstGeom prst="roundRect">
            <a:avLst>
              <a:gd name="adj" fmla="val 587"/>
            </a:avLst>
          </a:prstGeom>
          <a:solidFill>
            <a:srgbClr val="F3E7D4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54" y="3477697"/>
            <a:ext cx="216813" cy="27098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243846" y="3022878"/>
            <a:ext cx="1700451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Frontend Interface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1243846" y="3379946"/>
            <a:ext cx="7276862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HTML, CSS &amp; JavaScript</a:t>
            </a:r>
            <a:endParaRPr lang="en-US" sz="1100" dirty="0"/>
          </a:p>
        </p:txBody>
      </p:sp>
      <p:sp>
        <p:nvSpPr>
          <p:cNvPr id="14" name="Text 10"/>
          <p:cNvSpPr/>
          <p:nvPr/>
        </p:nvSpPr>
        <p:spPr>
          <a:xfrm>
            <a:off x="1243846" y="3741182"/>
            <a:ext cx="7276862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Responsive, modern web interface providing intuitive user experience for campaign creation, donation management, and blockchain visualisation.</a:t>
            </a:r>
            <a:endParaRPr lang="en-US" sz="1100" dirty="0"/>
          </a:p>
        </p:txBody>
      </p:sp>
      <p:sp>
        <p:nvSpPr>
          <p:cNvPr id="15" name="Shape 11"/>
          <p:cNvSpPr/>
          <p:nvPr/>
        </p:nvSpPr>
        <p:spPr>
          <a:xfrm>
            <a:off x="505897" y="4507944"/>
            <a:ext cx="8030051" cy="1500307"/>
          </a:xfrm>
          <a:prstGeom prst="roundRect">
            <a:avLst>
              <a:gd name="adj" fmla="val 1445"/>
            </a:avLst>
          </a:prstGeom>
          <a:solidFill>
            <a:srgbClr val="FEF5E7"/>
          </a:solidFill>
          <a:ln w="15240">
            <a:solidFill>
              <a:srgbClr val="D9CDBA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521137" y="4523184"/>
            <a:ext cx="578168" cy="1469827"/>
          </a:xfrm>
          <a:prstGeom prst="roundRect">
            <a:avLst>
              <a:gd name="adj" fmla="val 587"/>
            </a:avLst>
          </a:prstGeom>
          <a:solidFill>
            <a:srgbClr val="F3E7D4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754" y="5122545"/>
            <a:ext cx="216813" cy="270986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243846" y="4667726"/>
            <a:ext cx="1700451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Management</a:t>
            </a:r>
            <a:endParaRPr lang="en-US" sz="1300" dirty="0"/>
          </a:p>
        </p:txBody>
      </p:sp>
      <p:sp>
        <p:nvSpPr>
          <p:cNvPr id="19" name="Text 14"/>
          <p:cNvSpPr/>
          <p:nvPr/>
        </p:nvSpPr>
        <p:spPr>
          <a:xfrm>
            <a:off x="1243846" y="5024795"/>
            <a:ext cx="7276862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SQLite3 Database</a:t>
            </a:r>
            <a:endParaRPr lang="en-US" sz="1100" dirty="0"/>
          </a:p>
        </p:txBody>
      </p:sp>
      <p:sp>
        <p:nvSpPr>
          <p:cNvPr id="20" name="Text 15"/>
          <p:cNvSpPr/>
          <p:nvPr/>
        </p:nvSpPr>
        <p:spPr>
          <a:xfrm>
            <a:off x="1243846" y="5386030"/>
            <a:ext cx="7276862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Efficient relational database managing user accounts, campaign metadata, and application state alongside blockchain records.</a:t>
            </a:r>
            <a:endParaRPr lang="en-US" sz="1100" dirty="0"/>
          </a:p>
        </p:txBody>
      </p:sp>
      <p:sp>
        <p:nvSpPr>
          <p:cNvPr id="21" name="Shape 16"/>
          <p:cNvSpPr/>
          <p:nvPr/>
        </p:nvSpPr>
        <p:spPr>
          <a:xfrm>
            <a:off x="505897" y="6152793"/>
            <a:ext cx="8030051" cy="1500307"/>
          </a:xfrm>
          <a:prstGeom prst="roundRect">
            <a:avLst>
              <a:gd name="adj" fmla="val 1445"/>
            </a:avLst>
          </a:prstGeom>
          <a:solidFill>
            <a:srgbClr val="FEF5E7"/>
          </a:solidFill>
          <a:ln w="15240">
            <a:solidFill>
              <a:srgbClr val="D9CDBA"/>
            </a:solidFill>
            <a:prstDash val="solid"/>
          </a:ln>
        </p:spPr>
      </p:sp>
      <p:sp>
        <p:nvSpPr>
          <p:cNvPr id="22" name="Shape 17"/>
          <p:cNvSpPr/>
          <p:nvPr/>
        </p:nvSpPr>
        <p:spPr>
          <a:xfrm>
            <a:off x="521137" y="6168033"/>
            <a:ext cx="578168" cy="1469827"/>
          </a:xfrm>
          <a:prstGeom prst="roundRect">
            <a:avLst>
              <a:gd name="adj" fmla="val 587"/>
            </a:avLst>
          </a:prstGeom>
          <a:solidFill>
            <a:srgbClr val="F3E7D4"/>
          </a:solidFill>
          <a:ln/>
        </p:spPr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754" y="6767393"/>
            <a:ext cx="216813" cy="270986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1243846" y="6312575"/>
            <a:ext cx="1700451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Blockchain Security</a:t>
            </a:r>
            <a:endParaRPr lang="en-US" sz="1300" dirty="0"/>
          </a:p>
        </p:txBody>
      </p:sp>
      <p:sp>
        <p:nvSpPr>
          <p:cNvPr id="25" name="Text 19"/>
          <p:cNvSpPr/>
          <p:nvPr/>
        </p:nvSpPr>
        <p:spPr>
          <a:xfrm>
            <a:off x="1243846" y="6669643"/>
            <a:ext cx="7276862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SHA-256 &amp; Proof-of-Work</a:t>
            </a:r>
            <a:endParaRPr lang="en-US" sz="1100" dirty="0"/>
          </a:p>
        </p:txBody>
      </p:sp>
      <p:sp>
        <p:nvSpPr>
          <p:cNvPr id="26" name="Text 20"/>
          <p:cNvSpPr/>
          <p:nvPr/>
        </p:nvSpPr>
        <p:spPr>
          <a:xfrm>
            <a:off x="1243846" y="7030879"/>
            <a:ext cx="7276862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Cryptographic hashing ensures data integrity whilst consensus mechanisms validate each block, with dedicated endpoints for chain validation and verification.</a:t>
            </a:r>
            <a:endParaRPr lang="en-US" sz="1100" dirty="0"/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6231" y="1218248"/>
            <a:ext cx="5235773" cy="523577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B56400A-10A5-2DDC-EAFE-C9BD06FFEE63}"/>
              </a:ext>
            </a:extLst>
          </p:cNvPr>
          <p:cNvSpPr/>
          <p:nvPr/>
        </p:nvSpPr>
        <p:spPr>
          <a:xfrm>
            <a:off x="12593782" y="7419109"/>
            <a:ext cx="2036618" cy="720717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8638" y="733901"/>
            <a:ext cx="5136594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Security Architecture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48638" y="1701046"/>
            <a:ext cx="3700820" cy="3645337"/>
          </a:xfrm>
          <a:prstGeom prst="roundRect">
            <a:avLst>
              <a:gd name="adj" fmla="val 896"/>
            </a:avLst>
          </a:prstGeom>
          <a:solidFill>
            <a:srgbClr val="38512F"/>
          </a:solidFill>
          <a:ln/>
        </p:spPr>
      </p:sp>
      <p:sp>
        <p:nvSpPr>
          <p:cNvPr id="5" name="Text 2"/>
          <p:cNvSpPr/>
          <p:nvPr/>
        </p:nvSpPr>
        <p:spPr>
          <a:xfrm>
            <a:off x="6466403" y="1918811"/>
            <a:ext cx="3265289" cy="640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SHA-256 Cryptographic Hashing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66403" y="2689979"/>
            <a:ext cx="3265289" cy="2438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Each block contains a unique hash generated from transaction data, timestamp, and the previous block's hash. Any attempt to alter historical data invalidates the entire chain, making fraud mathematically infeasible.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7223" y="1701046"/>
            <a:ext cx="3700939" cy="3645337"/>
          </a:xfrm>
          <a:prstGeom prst="roundRect">
            <a:avLst>
              <a:gd name="adj" fmla="val 896"/>
            </a:avLst>
          </a:prstGeom>
          <a:solidFill>
            <a:srgbClr val="38512F"/>
          </a:solidFill>
          <a:ln/>
        </p:spPr>
      </p:sp>
      <p:sp>
        <p:nvSpPr>
          <p:cNvPr id="8" name="Text 5"/>
          <p:cNvSpPr/>
          <p:nvPr/>
        </p:nvSpPr>
        <p:spPr>
          <a:xfrm>
            <a:off x="10384988" y="1918811"/>
            <a:ext cx="3118366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Proof-of-Work Consensus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84988" y="2369701"/>
            <a:ext cx="3265408" cy="2438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Computational validation requires solving complex mathematical puzzles before adding blocks. This mechanism prevents malicious actors from overwhelming the network and ensures distributed agreement on transaction validity.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8638" y="5564148"/>
            <a:ext cx="7619524" cy="1931551"/>
          </a:xfrm>
          <a:prstGeom prst="roundRect">
            <a:avLst>
              <a:gd name="adj" fmla="val 1691"/>
            </a:avLst>
          </a:prstGeom>
          <a:solidFill>
            <a:srgbClr val="38512F"/>
          </a:solidFill>
          <a:ln/>
        </p:spPr>
      </p:sp>
      <p:sp>
        <p:nvSpPr>
          <p:cNvPr id="11" name="Text 8"/>
          <p:cNvSpPr/>
          <p:nvPr/>
        </p:nvSpPr>
        <p:spPr>
          <a:xfrm>
            <a:off x="6466403" y="5781913"/>
            <a:ext cx="3234928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Chain Validation Endpoints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66403" y="6232803"/>
            <a:ext cx="7183993" cy="1045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verification APIs allow any stakeholder to independently validate blockchain integrity. Automated checks ensure continuous monitoring of chain consistency and immediate detection of anomalies.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8DD6B-0CAF-B490-A54E-BB2FE51A40E3}"/>
              </a:ext>
            </a:extLst>
          </p:cNvPr>
          <p:cNvSpPr/>
          <p:nvPr/>
        </p:nvSpPr>
        <p:spPr>
          <a:xfrm>
            <a:off x="12739254" y="7626311"/>
            <a:ext cx="1891145" cy="513515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1986" y="512326"/>
            <a:ext cx="5324118" cy="547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Benefits of BlockFund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1649611" y="2643664"/>
            <a:ext cx="2291477" cy="465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3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100%</a:t>
            </a:r>
            <a:endParaRPr lang="en-US" sz="3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151" y="1479352"/>
            <a:ext cx="2794516" cy="279451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99498" y="4506635"/>
            <a:ext cx="2191822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Transparency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51986" y="4892278"/>
            <a:ext cx="4286964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Complete visibility of all transactions and fund movements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169343" y="2643664"/>
            <a:ext cx="2291477" cy="465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3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0%</a:t>
            </a:r>
            <a:endParaRPr lang="en-US" sz="36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883" y="1479352"/>
            <a:ext cx="2794516" cy="279451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219230" y="4506635"/>
            <a:ext cx="2191822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Fraud Risk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5171718" y="4892278"/>
            <a:ext cx="4286964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Immutable blockchain eliminates fraudulent campaign possibilities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10689074" y="2643664"/>
            <a:ext cx="2291477" cy="465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3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85%</a:t>
            </a:r>
            <a:endParaRPr lang="en-US" sz="36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7614" y="1479352"/>
            <a:ext cx="2794516" cy="279451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738961" y="4506635"/>
            <a:ext cx="2191822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Cost Reduction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9691449" y="4892278"/>
            <a:ext cx="4286964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Eliminated intermediary fees compared to traditional platforms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651986" y="5791224"/>
            <a:ext cx="13326427" cy="30837"/>
          </a:xfrm>
          <a:prstGeom prst="rect">
            <a:avLst/>
          </a:prstGeom>
          <a:solidFill>
            <a:srgbClr val="3A3630">
              <a:alpha val="50000"/>
            </a:srgbClr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986" y="6031587"/>
            <a:ext cx="465653" cy="46565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350407" y="6142196"/>
            <a:ext cx="2195155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Automated Efficiency</a:t>
            </a:r>
            <a:endParaRPr lang="en-US" sz="1700" dirty="0"/>
          </a:p>
        </p:txBody>
      </p:sp>
      <p:sp>
        <p:nvSpPr>
          <p:cNvPr id="18" name="Text 12"/>
          <p:cNvSpPr/>
          <p:nvPr/>
        </p:nvSpPr>
        <p:spPr>
          <a:xfrm>
            <a:off x="1350407" y="6527840"/>
            <a:ext cx="3588544" cy="1192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Smart contracts eliminate manual fund management, reducing processing time from days to seconds whilst ensuring milestone-based accountability.</a:t>
            </a:r>
            <a:endParaRPr lang="en-US" sz="145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1718" y="6031587"/>
            <a:ext cx="465653" cy="465653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870138" y="6142196"/>
            <a:ext cx="2191822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Decentralised Trust</a:t>
            </a:r>
            <a:endParaRPr lang="en-US" sz="1700" dirty="0"/>
          </a:p>
        </p:txBody>
      </p:sp>
      <p:sp>
        <p:nvSpPr>
          <p:cNvPr id="21" name="Text 14"/>
          <p:cNvSpPr/>
          <p:nvPr/>
        </p:nvSpPr>
        <p:spPr>
          <a:xfrm>
            <a:off x="5870138" y="6527840"/>
            <a:ext cx="3588544" cy="1192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single point of failure or control. The distributed network ensures platform availability and removes dependency on centralised authorities.</a:t>
            </a:r>
            <a:endParaRPr lang="en-US" sz="1450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1449" y="6031587"/>
            <a:ext cx="465653" cy="465653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10389870" y="6142196"/>
            <a:ext cx="2499003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Verifiable Accountability</a:t>
            </a:r>
            <a:endParaRPr lang="en-US" sz="1700" dirty="0"/>
          </a:p>
        </p:txBody>
      </p:sp>
      <p:sp>
        <p:nvSpPr>
          <p:cNvPr id="24" name="Text 16"/>
          <p:cNvSpPr/>
          <p:nvPr/>
        </p:nvSpPr>
        <p:spPr>
          <a:xfrm>
            <a:off x="10389870" y="6527840"/>
            <a:ext cx="3588544" cy="1192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Every stakeholder independently verifies transactions and project progress, creating unprecedented accountability between creators and backers.</a:t>
            </a:r>
            <a:endParaRPr lang="en-US" sz="14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434511-B675-6F3B-B849-70A507BFF23C}"/>
              </a:ext>
            </a:extLst>
          </p:cNvPr>
          <p:cNvSpPr/>
          <p:nvPr/>
        </p:nvSpPr>
        <p:spPr>
          <a:xfrm>
            <a:off x="12593782" y="7419109"/>
            <a:ext cx="2036618" cy="720717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856</Words>
  <Application>Microsoft Office PowerPoint</Application>
  <PresentationFormat>Custom</PresentationFormat>
  <Paragraphs>106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Source Sans 3</vt:lpstr>
      <vt:lpstr>Lora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SARTHAK DESHMUKH</cp:lastModifiedBy>
  <cp:revision>3</cp:revision>
  <dcterms:created xsi:type="dcterms:W3CDTF">2025-10-13T18:28:21Z</dcterms:created>
  <dcterms:modified xsi:type="dcterms:W3CDTF">2025-10-13T18:42:23Z</dcterms:modified>
</cp:coreProperties>
</file>